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ts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355" r:id="rId3"/>
    <p:sldId id="356" r:id="rId4"/>
    <p:sldId id="357" r:id="rId5"/>
    <p:sldId id="474" r:id="rId6"/>
    <p:sldId id="359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262" r:id="rId17"/>
  </p:sldIdLst>
  <p:sldSz cx="12192000" cy="6858000"/>
  <p:notesSz cx="6858000" cy="9144000"/>
  <p:embeddedFontLst>
    <p:embeddedFont>
      <p:font typeface="ＭＳ Ｐゴシック" pitchFamily="34" charset="-128"/>
      <p:regular r:id="rId19"/>
    </p:embeddedFont>
    <p:embeddedFont>
      <p:font typeface="Colosseum Bold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Arial Black" pitchFamily="3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5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t>27/11/2020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>
            <a:lum/>
          </a:blip>
          <a:srcRect/>
          <a:stretch>
            <a:fillRect t="-2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>
            <a:lum/>
          </a:blip>
          <a:srcRect/>
          <a:stretch>
            <a:fillRect l="-2000" t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 t="-8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ts"/><Relationship Id="rId1" Type="http://schemas.microsoft.com/office/2007/relationships/media" Target="../media/media4.ts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ts"/><Relationship Id="rId1" Type="http://schemas.microsoft.com/office/2007/relationships/media" Target="../media/media5.ts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ts"/><Relationship Id="rId1" Type="http://schemas.microsoft.com/office/2007/relationships/media" Target="../media/media6.ts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ts"/><Relationship Id="rId7" Type="http://schemas.openxmlformats.org/officeDocument/2006/relationships/image" Target="../media/image34.png"/><Relationship Id="rId2" Type="http://schemas.openxmlformats.org/officeDocument/2006/relationships/video" Target="../media/media2.ts"/><Relationship Id="rId1" Type="http://schemas.microsoft.com/office/2007/relationships/media" Target="../media/media2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ts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416" y="5210769"/>
            <a:ext cx="10135340" cy="767637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Уровень 1 - Кондиции в </a:t>
            </a:r>
            <a:r>
              <a:rPr lang="ru-RU" b="1" dirty="0"/>
              <a:t>регби: Дети </a:t>
            </a:r>
            <a:endParaRPr lang="en-IE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r>
              <a:rPr lang="en-US" dirty="0" smtClean="0"/>
              <a:t> 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49CFBF-3847-4187-B61E-483818850357}"/>
              </a:ext>
            </a:extLst>
          </p:cNvPr>
          <p:cNvSpPr txBox="1"/>
          <p:nvPr/>
        </p:nvSpPr>
        <p:spPr>
          <a:xfrm>
            <a:off x="10438732" y="6337714"/>
            <a:ext cx="152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Часть </a:t>
            </a:r>
            <a:r>
              <a:rPr lang="ru-RU" dirty="0" smtClean="0"/>
              <a:t>А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85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D85F18D5-9495-4C29-B3F4-9EF92599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05269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Разгибание назад стоя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39FD2379-5680-4221-92C1-E27DC18B9580}"/>
              </a:ext>
            </a:extLst>
          </p:cNvPr>
          <p:cNvSpPr txBox="1">
            <a:spLocks/>
          </p:cNvSpPr>
          <p:nvPr/>
        </p:nvSpPr>
        <p:spPr>
          <a:xfrm>
            <a:off x="733859" y="1539530"/>
            <a:ext cx="5887377" cy="45529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Ребенок </a:t>
            </a:r>
            <a:r>
              <a:rPr lang="ru-RU" sz="2400" dirty="0" smtClean="0"/>
              <a:t>стоит, </a:t>
            </a:r>
            <a:r>
              <a:rPr lang="ru-RU" sz="2400" dirty="0"/>
              <a:t>ноги </a:t>
            </a:r>
            <a:r>
              <a:rPr lang="ru-RU" sz="2400" dirty="0" smtClean="0"/>
              <a:t>вместе, стопы </a:t>
            </a:r>
            <a:r>
              <a:rPr lang="ru-RU" sz="2400" dirty="0"/>
              <a:t>направлены </a:t>
            </a:r>
            <a:r>
              <a:rPr lang="ru-RU" sz="2400" dirty="0" smtClean="0"/>
              <a:t>вперед</a:t>
            </a:r>
            <a:endParaRPr lang="en-IE" sz="24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Ребенок поднимает прямые </a:t>
            </a:r>
            <a:r>
              <a:rPr lang="ru-RU" sz="2400" dirty="0" smtClean="0"/>
              <a:t>руки </a:t>
            </a:r>
            <a:r>
              <a:rPr lang="ru-RU" sz="2400" dirty="0"/>
              <a:t>вверх </a:t>
            </a:r>
            <a:r>
              <a:rPr lang="ru-RU" sz="2400" dirty="0" smtClean="0"/>
              <a:t>над </a:t>
            </a:r>
            <a:r>
              <a:rPr lang="ru-RU" sz="2400" dirty="0"/>
              <a:t>головой</a:t>
            </a:r>
            <a:endParaRPr lang="en-IE" sz="24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Руки прямые, локти остаются на уровне </a:t>
            </a:r>
            <a:r>
              <a:rPr lang="ru-RU" sz="2400" dirty="0" smtClean="0"/>
              <a:t>ушей </a:t>
            </a:r>
            <a:endParaRPr lang="ru-RU" sz="24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Ребенок пытается разогнуться назад </a:t>
            </a:r>
            <a:r>
              <a:rPr lang="ru-RU" sz="2400" dirty="0" smtClean="0"/>
              <a:t>настолько, насколько </a:t>
            </a:r>
            <a:r>
              <a:rPr lang="ru-RU" sz="2400" dirty="0"/>
              <a:t>это </a:t>
            </a:r>
            <a:r>
              <a:rPr lang="ru-RU" sz="2400" dirty="0" smtClean="0"/>
              <a:t>возможно, поддерживая </a:t>
            </a:r>
            <a:r>
              <a:rPr lang="ru-RU" sz="2400" dirty="0"/>
              <a:t>при этом баланс</a:t>
            </a:r>
            <a:endParaRPr lang="en-IE" sz="24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Бедра должны пойти </a:t>
            </a:r>
            <a:r>
              <a:rPr lang="ru-RU" sz="2400" dirty="0" smtClean="0"/>
              <a:t>вперед, а руки - переместиться </a:t>
            </a:r>
            <a:r>
              <a:rPr lang="ru-RU" sz="2400" dirty="0"/>
              <a:t>последовательно назад</a:t>
            </a:r>
            <a:endParaRPr lang="en-US" sz="2400" dirty="0"/>
          </a:p>
        </p:txBody>
      </p:sp>
      <p:pic>
        <p:nvPicPr>
          <p:cNvPr id="2" name="Media4-converted">
            <a:hlinkClick r:id="" action="ppaction://media"/>
            <a:extLst>
              <a:ext uri="{FF2B5EF4-FFF2-40B4-BE49-F238E27FC236}">
                <a16:creationId xmlns:a16="http://schemas.microsoft.com/office/drawing/2014/main" xmlns="" id="{45C4B1A4-B131-4211-8C45-BCBA9D76A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7973" y="1865501"/>
            <a:ext cx="5094915" cy="28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01FE7E2-C190-4668-B32B-5ED410B7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15665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Разгибание назад стоя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1BE4BF25-EDC3-4079-B23C-E47F151D1435}"/>
              </a:ext>
            </a:extLst>
          </p:cNvPr>
          <p:cNvSpPr txBox="1">
            <a:spLocks/>
          </p:cNvSpPr>
          <p:nvPr/>
        </p:nvSpPr>
        <p:spPr>
          <a:xfrm>
            <a:off x="524523" y="1583351"/>
            <a:ext cx="11337509" cy="4473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Присудите балл за каждый из наблюдаемых элементов. Оценка четыре </a:t>
            </a:r>
            <a:r>
              <a:rPr lang="ru-RU" dirty="0" smtClean="0"/>
              <a:t>– идеальное движение: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Руки не </a:t>
            </a:r>
            <a:r>
              <a:rPr lang="ru-RU" dirty="0" smtClean="0"/>
              <a:t>смещаются </a:t>
            </a:r>
            <a:r>
              <a:rPr lang="ru-RU" dirty="0"/>
              <a:t>от линии с ушами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Передняя часть таза на линии с пальцами 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Симметричный изгиб позвоночника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Лопатки доходят </a:t>
            </a:r>
            <a:r>
              <a:rPr lang="ru-RU" dirty="0" smtClean="0"/>
              <a:t>до </a:t>
            </a:r>
            <a:r>
              <a:rPr lang="ru-RU" dirty="0"/>
              <a:t>линии пяток или выходят за их пределы</a:t>
            </a:r>
          </a:p>
          <a:p>
            <a:pPr marL="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IE" sz="2000" dirty="0"/>
              <a:t>(</a:t>
            </a:r>
            <a:r>
              <a:rPr lang="ru-RU" sz="2000" dirty="0"/>
              <a:t>Если вы заметили </a:t>
            </a:r>
            <a:r>
              <a:rPr lang="ru-RU" sz="2000" dirty="0" smtClean="0"/>
              <a:t>какие-либо ошибки </a:t>
            </a:r>
            <a:r>
              <a:rPr lang="ru-RU" sz="2000" dirty="0"/>
              <a:t>в движении, обсудите, что можно сделать, чтобы попытаться решить эту проблему движения на тренировке)</a:t>
            </a:r>
            <a:endParaRPr lang="en-US" dirty="0"/>
          </a:p>
          <a:p>
            <a:endParaRPr lang="en-IE" sz="20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50" y="5730292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D47FF10-7C36-4E73-AE3F-DABEC64D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62" y="307501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Баланс на одной ноге </a:t>
            </a:r>
            <a:r>
              <a:rPr lang="en-US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9BF2A6BA-04C3-49AC-A594-01B72794CD38}"/>
              </a:ext>
            </a:extLst>
          </p:cNvPr>
          <p:cNvSpPr txBox="1">
            <a:spLocks/>
          </p:cNvSpPr>
          <p:nvPr/>
        </p:nvSpPr>
        <p:spPr>
          <a:xfrm>
            <a:off x="697438" y="1425843"/>
            <a:ext cx="5796624" cy="4574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000" dirty="0"/>
              <a:t>Ребенок </a:t>
            </a:r>
            <a:r>
              <a:rPr lang="ru-RU" sz="2000" dirty="0" smtClean="0"/>
              <a:t>стоит, </a:t>
            </a:r>
            <a:r>
              <a:rPr lang="ru-RU" sz="2000" dirty="0"/>
              <a:t>ноги вместе, </a:t>
            </a:r>
            <a:r>
              <a:rPr lang="ru-RU" sz="2000" dirty="0" smtClean="0"/>
              <a:t>носки направлены вперед, </a:t>
            </a:r>
            <a:r>
              <a:rPr lang="ru-RU" sz="2000" dirty="0"/>
              <a:t>руки </a:t>
            </a:r>
            <a:r>
              <a:rPr lang="ru-RU" sz="2000" dirty="0" smtClean="0"/>
              <a:t>выпрямлены </a:t>
            </a:r>
            <a:r>
              <a:rPr lang="ru-RU" sz="2000" dirty="0"/>
              <a:t>(</a:t>
            </a:r>
            <a:r>
              <a:rPr lang="ru-RU" sz="2000" dirty="0" smtClean="0"/>
              <a:t>не касаются </a:t>
            </a:r>
            <a:r>
              <a:rPr lang="ru-RU" sz="2000" dirty="0"/>
              <a:t>корпуса) 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000" dirty="0"/>
              <a:t>Ребенок поднимает правую ногу до угла </a:t>
            </a:r>
            <a:r>
              <a:rPr lang="ru-RU" sz="2000" dirty="0" smtClean="0"/>
              <a:t>90 градусов в </a:t>
            </a:r>
            <a:r>
              <a:rPr lang="ru-RU" sz="2000" dirty="0"/>
              <a:t>коленном и тазобедренном </a:t>
            </a:r>
            <a:r>
              <a:rPr lang="ru-RU" sz="2000" dirty="0" smtClean="0"/>
              <a:t>суставах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/>
              <a:t>После того, </a:t>
            </a:r>
            <a:r>
              <a:rPr lang="ru-RU" sz="2000" dirty="0"/>
              <a:t>как ребенок вывел ногу в нужную </a:t>
            </a:r>
            <a:r>
              <a:rPr lang="ru-RU" sz="2000" dirty="0" smtClean="0"/>
              <a:t>позицию, он </a:t>
            </a:r>
            <a:r>
              <a:rPr lang="ru-RU" sz="2000" dirty="0"/>
              <a:t>отводит руки через стороны до уровня </a:t>
            </a:r>
            <a:r>
              <a:rPr lang="ru-RU" sz="2000" dirty="0" smtClean="0"/>
              <a:t>плечевых суставов </a:t>
            </a:r>
            <a:r>
              <a:rPr lang="ru-RU" sz="2000" dirty="0"/>
              <a:t>и удерживает их в этой позиции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000" dirty="0"/>
              <a:t>Ребенок должен удерживать хорошую осанку и баланс на протяжении как минимум 10 секунд</a:t>
            </a:r>
            <a:endParaRPr lang="en-IE" sz="20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sz="2000" dirty="0"/>
              <a:t>Повторить на </a:t>
            </a:r>
            <a:r>
              <a:rPr lang="ru-RU" sz="2000" dirty="0" smtClean="0"/>
              <a:t>другую </a:t>
            </a:r>
            <a:r>
              <a:rPr lang="ru-RU" sz="2000" dirty="0"/>
              <a:t>ногу </a:t>
            </a:r>
            <a:endParaRPr lang="en-US" sz="2000" dirty="0"/>
          </a:p>
        </p:txBody>
      </p:sp>
      <p:pic>
        <p:nvPicPr>
          <p:cNvPr id="2" name="Media5-converted">
            <a:hlinkClick r:id="" action="ppaction://media"/>
            <a:extLst>
              <a:ext uri="{FF2B5EF4-FFF2-40B4-BE49-F238E27FC236}">
                <a16:creationId xmlns:a16="http://schemas.microsoft.com/office/drawing/2014/main" xmlns="" id="{871B03AE-AD0E-4C64-8A15-6ECAC8AEE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062" y="1583351"/>
            <a:ext cx="5149102" cy="28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B65F3FC2-615A-4EB9-A91C-9EA0E872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04370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Баланс на одной ноге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3A17943D-5352-4B24-9F9F-40F02CD3BEB9}"/>
              </a:ext>
            </a:extLst>
          </p:cNvPr>
          <p:cNvSpPr txBox="1">
            <a:spLocks/>
          </p:cNvSpPr>
          <p:nvPr/>
        </p:nvSpPr>
        <p:spPr>
          <a:xfrm>
            <a:off x="783532" y="1608520"/>
            <a:ext cx="10457716" cy="4297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2600" dirty="0"/>
              <a:t>Присудите балл за каждый из наблюдаемых элементов. Оценка четыре </a:t>
            </a:r>
            <a:r>
              <a:rPr lang="ru-RU" sz="2600" dirty="0" smtClean="0"/>
              <a:t>– идеальное движение. Повторите </a:t>
            </a:r>
            <a:r>
              <a:rPr lang="ru-RU" sz="2600" dirty="0"/>
              <a:t>и оцените каждую сторону:</a:t>
            </a:r>
            <a:endParaRPr lang="en-IE" sz="2600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Удержание равновесия </a:t>
            </a:r>
            <a:r>
              <a:rPr lang="ru-RU" dirty="0" smtClean="0"/>
              <a:t>в течение 10 </a:t>
            </a:r>
            <a:r>
              <a:rPr lang="ru-RU" dirty="0"/>
              <a:t>секунд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Поддержание таза стабильным 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Удержание колена на уровне 90 градусов 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Не падать в сторону </a:t>
            </a:r>
            <a:endParaRPr lang="en-IE" sz="3200" dirty="0"/>
          </a:p>
          <a:p>
            <a:pPr marL="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IE" sz="2000" dirty="0"/>
              <a:t>(</a:t>
            </a:r>
            <a:r>
              <a:rPr lang="ru-RU" sz="2000" dirty="0"/>
              <a:t>Если вы заметили какие-либо ошибки в движении, обсудите, что можно сделать, чтобы попытаться решить эту проблему движения на тренировке)</a:t>
            </a:r>
            <a:endParaRPr lang="en-US" dirty="0"/>
          </a:p>
          <a:p>
            <a:endParaRPr lang="en-IE" sz="20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41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54EDBD-7C32-4AEA-9970-73546FFEC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22" y="308073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Выпад</a:t>
            </a:r>
            <a:r>
              <a:rPr lang="ru-RU" dirty="0"/>
              <a:t> </a:t>
            </a:r>
            <a:r>
              <a:rPr lang="en-US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A68608C1-10A0-4BF5-9AFC-57F8D5301B58}"/>
              </a:ext>
            </a:extLst>
          </p:cNvPr>
          <p:cNvSpPr txBox="1">
            <a:spLocks/>
          </p:cNvSpPr>
          <p:nvPr/>
        </p:nvSpPr>
        <p:spPr>
          <a:xfrm>
            <a:off x="662729" y="1541377"/>
            <a:ext cx="5981351" cy="44315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2000" dirty="0"/>
              <a:t>Ребенок </a:t>
            </a:r>
            <a:r>
              <a:rPr lang="ru-RU" sz="2000" dirty="0" smtClean="0"/>
              <a:t>стоит, </a:t>
            </a:r>
            <a:r>
              <a:rPr lang="ru-RU" sz="2000" dirty="0"/>
              <a:t>ноги вместе </a:t>
            </a:r>
            <a:r>
              <a:rPr lang="en-IE" sz="2000" dirty="0"/>
              <a:t> </a:t>
            </a:r>
          </a:p>
          <a:p>
            <a:pPr marL="285750" indent="-285750"/>
            <a:r>
              <a:rPr lang="ru-RU" sz="2000" dirty="0"/>
              <a:t>Руки могут быть на поясе </a:t>
            </a:r>
            <a:endParaRPr lang="en-IE" sz="2000" dirty="0"/>
          </a:p>
          <a:p>
            <a:pPr marL="285750" indent="-285750"/>
            <a:r>
              <a:rPr lang="ru-RU" sz="2000" dirty="0"/>
              <a:t>Ребенок делает шаг </a:t>
            </a:r>
            <a:r>
              <a:rPr lang="ru-RU" sz="2000" dirty="0" smtClean="0"/>
              <a:t>вперед, твердо </a:t>
            </a:r>
            <a:r>
              <a:rPr lang="ru-RU" sz="2000" dirty="0"/>
              <a:t>ставя ногу на землю</a:t>
            </a:r>
            <a:endParaRPr lang="en-IE" sz="2000" dirty="0"/>
          </a:p>
          <a:p>
            <a:pPr marL="285750" indent="-285750"/>
            <a:r>
              <a:rPr lang="ru-RU" sz="2000" dirty="0"/>
              <a:t>Расстояние шага </a:t>
            </a:r>
            <a:r>
              <a:rPr lang="ru-RU" sz="2000" dirty="0" smtClean="0"/>
              <a:t>немного больше, чем </a:t>
            </a:r>
            <a:r>
              <a:rPr lang="ru-RU" sz="2000" dirty="0"/>
              <a:t>обычный шаг при ходьбе </a:t>
            </a:r>
            <a:endParaRPr lang="en-IE" sz="2000" dirty="0"/>
          </a:p>
          <a:p>
            <a:pPr marL="285750" indent="-285750"/>
            <a:r>
              <a:rPr lang="ru-RU" sz="2000" dirty="0"/>
              <a:t>Затем ребенок опускает колено </a:t>
            </a:r>
            <a:r>
              <a:rPr lang="ru-RU" sz="2000" dirty="0" smtClean="0"/>
              <a:t>позади стоящей ноги, </a:t>
            </a:r>
            <a:r>
              <a:rPr lang="ru-RU" sz="2000" dirty="0"/>
              <a:t>останавливаясь перед тем, как оно </a:t>
            </a:r>
            <a:r>
              <a:rPr lang="ru-RU" sz="2000" dirty="0" smtClean="0"/>
              <a:t>коснется земли</a:t>
            </a:r>
            <a:endParaRPr lang="en-IE" sz="2000" dirty="0"/>
          </a:p>
          <a:p>
            <a:pPr marL="285750" indent="-285750"/>
            <a:r>
              <a:rPr lang="ru-RU" sz="2000" dirty="0"/>
              <a:t>Затем ребенок делает следующий шаг </a:t>
            </a:r>
            <a:endParaRPr lang="en-IE" sz="2000" dirty="0"/>
          </a:p>
          <a:p>
            <a:pPr marL="285750" indent="-285750"/>
            <a:r>
              <a:rPr lang="ru-RU" sz="2000" dirty="0"/>
              <a:t>Движение повторяется </a:t>
            </a:r>
            <a:r>
              <a:rPr lang="ru-RU" sz="2000" dirty="0" smtClean="0"/>
              <a:t>всего 4 </a:t>
            </a:r>
            <a:r>
              <a:rPr lang="ru-RU" sz="2000" dirty="0"/>
              <a:t>раза (по 2 на каждую ногу)</a:t>
            </a:r>
            <a:endParaRPr lang="en-US" sz="2000" dirty="0"/>
          </a:p>
        </p:txBody>
      </p:sp>
      <p:pic>
        <p:nvPicPr>
          <p:cNvPr id="2" name="Media6-converted">
            <a:hlinkClick r:id="" action="ppaction://media"/>
            <a:extLst>
              <a:ext uri="{FF2B5EF4-FFF2-40B4-BE49-F238E27FC236}">
                <a16:creationId xmlns:a16="http://schemas.microsoft.com/office/drawing/2014/main" xmlns="" id="{A289BCF5-762B-446D-9952-966780257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8639" y="1608065"/>
            <a:ext cx="5015684" cy="282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438CCE0-F1EC-4163-B413-D145FB431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15" y="356486"/>
            <a:ext cx="7200000" cy="540000"/>
          </a:xfrm>
        </p:spPr>
        <p:txBody>
          <a:bodyPr>
            <a:noAutofit/>
          </a:bodyPr>
          <a:lstStyle/>
          <a:p>
            <a:r>
              <a:rPr lang="ru-RU" b="1" dirty="0"/>
              <a:t>Выпад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64867189-C577-4204-AF63-177379115141}"/>
              </a:ext>
            </a:extLst>
          </p:cNvPr>
          <p:cNvSpPr txBox="1">
            <a:spLocks/>
          </p:cNvSpPr>
          <p:nvPr/>
        </p:nvSpPr>
        <p:spPr>
          <a:xfrm>
            <a:off x="522208" y="1518037"/>
            <a:ext cx="10826832" cy="43728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sz="2600" dirty="0"/>
              <a:t>Присудите балл за каждый из наблюдаемых элементов. Оценка четыре </a:t>
            </a:r>
            <a:r>
              <a:rPr lang="ru-RU" sz="2600" dirty="0" smtClean="0"/>
              <a:t>– идеальное движение</a:t>
            </a:r>
            <a:r>
              <a:rPr lang="en-US" sz="2600" dirty="0" smtClean="0"/>
              <a:t>:</a:t>
            </a:r>
            <a:endParaRPr lang="en-IE" sz="2600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Корпус остается стабильным и в вертикальном положении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Колено впереди стоящей ноги не трясется (внутрь или наружу)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Стопа сохраняет прямое направление во время приземления и во время поддерживающей фазы выпада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u-RU" dirty="0"/>
              <a:t>Ребенок </a:t>
            </a:r>
            <a:r>
              <a:rPr lang="ru-RU" dirty="0" smtClean="0"/>
              <a:t>двигается, сохраняя </a:t>
            </a:r>
            <a:r>
              <a:rPr lang="ru-RU" dirty="0"/>
              <a:t>баланс </a:t>
            </a:r>
            <a:endParaRPr lang="en-IE" dirty="0"/>
          </a:p>
          <a:p>
            <a:pPr marL="0" lvl="1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IE" sz="2000" dirty="0"/>
              <a:t>(</a:t>
            </a:r>
            <a:r>
              <a:rPr lang="ru-RU" sz="2000" dirty="0"/>
              <a:t>Если вы заметили </a:t>
            </a:r>
            <a:r>
              <a:rPr lang="ru-RU" sz="2000" dirty="0" smtClean="0"/>
              <a:t>какие-либо ошибки </a:t>
            </a:r>
            <a:r>
              <a:rPr lang="ru-RU" sz="2000" dirty="0"/>
              <a:t>в движении, обсудите, что можно сделать, чтобы попытаться решить эту проблему движения на тренировке)</a:t>
            </a:r>
            <a:endParaRPr lang="en-US" dirty="0"/>
          </a:p>
          <a:p>
            <a:endParaRPr lang="en-IE" sz="20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0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ECDA56-B8FC-4A2B-9B26-86A670C80D58}"/>
              </a:ext>
            </a:extLst>
          </p:cNvPr>
          <p:cNvSpPr txBox="1"/>
          <p:nvPr/>
        </p:nvSpPr>
        <p:spPr>
          <a:xfrm>
            <a:off x="9202815" y="6354043"/>
            <a:ext cx="282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 </a:t>
            </a:r>
            <a:r>
              <a:rPr lang="en-IE" dirty="0" smtClean="0"/>
              <a:t>B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29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59" y="355103"/>
            <a:ext cx="11511115" cy="681037"/>
          </a:xfrm>
        </p:spPr>
        <p:txBody>
          <a:bodyPr/>
          <a:lstStyle/>
          <a:p>
            <a:r>
              <a:rPr lang="ru-RU" b="1" dirty="0"/>
              <a:t>Растопим лед 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371202" cy="4351338"/>
          </a:xfrm>
        </p:spPr>
        <p:txBody>
          <a:bodyPr>
            <a:normAutofit/>
          </a:bodyPr>
          <a:lstStyle/>
          <a:p>
            <a:r>
              <a:rPr lang="ru-RU" dirty="0"/>
              <a:t>Представьтесь и поделитесь информацией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/>
          </a:p>
          <a:p>
            <a:pPr marL="838190" lvl="1" indent="-380990"/>
            <a:r>
              <a:rPr lang="ru-RU" dirty="0" smtClean="0"/>
              <a:t>Ваше имя</a:t>
            </a:r>
            <a:r>
              <a:rPr lang="en-US" dirty="0" smtClean="0"/>
              <a:t> </a:t>
            </a: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838190" lvl="1" indent="-380990"/>
            <a:r>
              <a:rPr lang="ru-RU" dirty="0" smtClean="0"/>
              <a:t>Кто ваш тренер</a:t>
            </a: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838190" lvl="1" indent="-380990"/>
            <a:r>
              <a:rPr lang="ru-RU" dirty="0"/>
              <a:t>Ваши надежды и опасения по поводу курса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F15D8B3-B3A7-4D4B-BC41-AD4FC6A94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8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095" y="314281"/>
            <a:ext cx="11511115" cy="681037"/>
          </a:xfrm>
        </p:spPr>
        <p:txBody>
          <a:bodyPr>
            <a:normAutofit/>
          </a:bodyPr>
          <a:lstStyle/>
          <a:p>
            <a:r>
              <a:rPr lang="ru-RU" b="1" dirty="0"/>
              <a:t>Цели и конечные результаты </a:t>
            </a:r>
            <a:r>
              <a:rPr lang="en-US" b="1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781048" y="1549065"/>
            <a:ext cx="10175423" cy="4451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Цель</a:t>
            </a:r>
            <a:endParaRPr lang="en-US" b="1" u="sng" dirty="0"/>
          </a:p>
          <a:p>
            <a:pPr marL="285750" indent="-285750">
              <a:lnSpc>
                <a:spcPct val="80000"/>
              </a:lnSpc>
            </a:pPr>
            <a:r>
              <a:rPr lang="ru-RU" sz="2400" dirty="0"/>
              <a:t>Цель этого курса </a:t>
            </a:r>
            <a:r>
              <a:rPr lang="ru-RU" sz="2400" dirty="0" smtClean="0"/>
              <a:t>- помочь </a:t>
            </a:r>
            <a:r>
              <a:rPr lang="ru-RU" sz="2400" dirty="0"/>
              <a:t>развить вашу способность </a:t>
            </a:r>
            <a:r>
              <a:rPr lang="ru-RU" sz="2400" dirty="0" smtClean="0"/>
              <a:t>готовить физически </a:t>
            </a:r>
            <a:r>
              <a:rPr lang="ru-RU" sz="2400" dirty="0"/>
              <a:t>детей к игре в регби. </a:t>
            </a:r>
            <a:endParaRPr lang="en-US" sz="2400" dirty="0"/>
          </a:p>
          <a:p>
            <a:pPr marL="0" indent="0">
              <a:buNone/>
            </a:pPr>
            <a:r>
              <a:rPr lang="ru-RU" b="1" u="sng" dirty="0" smtClean="0"/>
              <a:t>Конечные </a:t>
            </a:r>
            <a:r>
              <a:rPr lang="ru-RU" b="1" u="sng" dirty="0"/>
              <a:t>результаты</a:t>
            </a:r>
            <a:endParaRPr lang="en-US" b="1" u="sng" dirty="0"/>
          </a:p>
          <a:p>
            <a:pPr marL="0" indent="0">
              <a:buNone/>
            </a:pPr>
            <a:r>
              <a:rPr lang="ru-RU" sz="1867" dirty="0"/>
              <a:t>В конце этого курса вы должны быть </a:t>
            </a:r>
            <a:r>
              <a:rPr lang="ru-RU" sz="1867" dirty="0" smtClean="0"/>
              <a:t>способны:</a:t>
            </a:r>
            <a:endParaRPr lang="en-US" sz="1867" dirty="0"/>
          </a:p>
          <a:p>
            <a:pPr marL="285750" indent="-285750"/>
            <a:r>
              <a:rPr lang="ru-RU" sz="2000" dirty="0"/>
              <a:t>Демонстрировать и проводить двигательную оценку</a:t>
            </a:r>
            <a:endParaRPr lang="en-US" sz="2000" dirty="0"/>
          </a:p>
          <a:p>
            <a:pPr marL="285750" indent="-285750"/>
            <a:r>
              <a:rPr lang="ru-RU" sz="2000" dirty="0"/>
              <a:t>Оценивать </a:t>
            </a:r>
            <a:r>
              <a:rPr lang="ru-RU" sz="2000" dirty="0" smtClean="0"/>
              <a:t>ошибки, </a:t>
            </a:r>
            <a:r>
              <a:rPr lang="ru-RU" sz="2000" dirty="0"/>
              <a:t>связанные с двигательной оценкой</a:t>
            </a:r>
            <a:endParaRPr lang="en-US" sz="2000" dirty="0"/>
          </a:p>
          <a:p>
            <a:pPr marL="285750" indent="-285750"/>
            <a:r>
              <a:rPr lang="ru-RU" sz="2000" dirty="0"/>
              <a:t>Демонстрировать и тренировать фундаментальные и рудиментарные движения</a:t>
            </a:r>
            <a:r>
              <a:rPr lang="en-US" sz="2000" dirty="0"/>
              <a:t> </a:t>
            </a:r>
          </a:p>
          <a:p>
            <a:pPr marL="285750" indent="-285750"/>
            <a:r>
              <a:rPr lang="ru-RU" sz="2000" dirty="0"/>
              <a:t>Планировать и проводить структурированную разминку и заминку</a:t>
            </a:r>
            <a:endParaRPr lang="en-US" sz="2000" dirty="0"/>
          </a:p>
          <a:p>
            <a:pPr marL="285750" indent="-285750"/>
            <a:r>
              <a:rPr lang="ru-RU" sz="2000" dirty="0"/>
              <a:t>Планировать и проводить </a:t>
            </a:r>
            <a:r>
              <a:rPr lang="ru-RU" sz="2000" dirty="0" smtClean="0"/>
              <a:t>занятия, </a:t>
            </a:r>
            <a:r>
              <a:rPr lang="ru-RU" sz="2000" dirty="0"/>
              <a:t>связанные с развитием скорости и ловкости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745692A-7FF7-42D9-9F7C-DF0D398D3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59" y="306117"/>
            <a:ext cx="11511115" cy="681037"/>
          </a:xfrm>
        </p:spPr>
        <p:txBody>
          <a:bodyPr/>
          <a:lstStyle/>
          <a:p>
            <a:r>
              <a:rPr lang="ru-RU" b="1" dirty="0"/>
              <a:t>Структура семинара 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694996"/>
            <a:ext cx="9421536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ru-RU" dirty="0"/>
              <a:t>Оценка ребенка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85750" indent="-285750"/>
            <a:r>
              <a:rPr lang="ru-RU" dirty="0"/>
              <a:t>Рудиментарные/фундаментальные </a:t>
            </a:r>
            <a:r>
              <a:rPr lang="ru-RU" dirty="0" smtClean="0"/>
              <a:t>двигательные </a:t>
            </a:r>
            <a:r>
              <a:rPr lang="ru-RU" dirty="0"/>
              <a:t>навыки</a:t>
            </a: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ru-RU" dirty="0" smtClean="0"/>
              <a:t>Разминка, заминка </a:t>
            </a:r>
            <a:r>
              <a:rPr lang="ru-RU" dirty="0"/>
              <a:t>и </a:t>
            </a:r>
            <a:r>
              <a:rPr lang="ru-RU" dirty="0" smtClean="0"/>
              <a:t>гибкость</a:t>
            </a: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ru-RU" dirty="0"/>
              <a:t>Тренировка кондиций для регби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31DD797-39CF-446A-ACD4-54FDF3520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2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C874A-61AD-4D49-970E-22226A8E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ru-RU" dirty="0"/>
              <a:t>Оценка ребенка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1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0479795-E727-4C68-81F7-91504015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58" y="402117"/>
            <a:ext cx="9237934" cy="540000"/>
          </a:xfrm>
        </p:spPr>
        <p:txBody>
          <a:bodyPr>
            <a:noAutofit/>
          </a:bodyPr>
          <a:lstStyle/>
          <a:p>
            <a:r>
              <a:rPr lang="ru-RU" b="1" dirty="0"/>
              <a:t>Касание пальцев стоп </a:t>
            </a:r>
            <a:endParaRPr lang="en-US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C4870F63-C644-49FF-B87A-12093614346B}"/>
              </a:ext>
            </a:extLst>
          </p:cNvPr>
          <p:cNvSpPr txBox="1">
            <a:spLocks/>
          </p:cNvSpPr>
          <p:nvPr/>
        </p:nvSpPr>
        <p:spPr>
          <a:xfrm>
            <a:off x="635412" y="1887691"/>
            <a:ext cx="4960045" cy="2847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2600" dirty="0"/>
              <a:t>Ребенок </a:t>
            </a:r>
            <a:r>
              <a:rPr lang="ru-RU" sz="2600" dirty="0" smtClean="0"/>
              <a:t>стоит, </a:t>
            </a:r>
            <a:r>
              <a:rPr lang="ru-RU" sz="2600" dirty="0"/>
              <a:t>ноги </a:t>
            </a:r>
            <a:r>
              <a:rPr lang="ru-RU" sz="2600" dirty="0" smtClean="0"/>
              <a:t>вместе, носки направлены вперед. </a:t>
            </a:r>
            <a:endParaRPr lang="en-IE" sz="2600" dirty="0"/>
          </a:p>
          <a:p>
            <a:pPr marL="285750" indent="-285750"/>
            <a:r>
              <a:rPr lang="ru-RU" sz="2600" dirty="0"/>
              <a:t>Далее ребенок </a:t>
            </a:r>
            <a:r>
              <a:rPr lang="ru-RU" sz="2600" dirty="0" smtClean="0"/>
              <a:t>наклоняется вперед </a:t>
            </a:r>
            <a:r>
              <a:rPr lang="ru-RU" sz="2600" dirty="0"/>
              <a:t>и пытается коснуться кончиков пальцев </a:t>
            </a:r>
            <a:r>
              <a:rPr lang="ru-RU" sz="2600" dirty="0" smtClean="0"/>
              <a:t>стоп, не </a:t>
            </a:r>
            <a:r>
              <a:rPr lang="ru-RU" sz="2600" dirty="0"/>
              <a:t>сгибая коленные </a:t>
            </a:r>
            <a:r>
              <a:rPr lang="ru-RU" sz="2600" dirty="0" smtClean="0"/>
              <a:t>суставы. </a:t>
            </a:r>
            <a:endParaRPr lang="en-US" sz="2600" dirty="0"/>
          </a:p>
        </p:txBody>
      </p:sp>
      <p:pic>
        <p:nvPicPr>
          <p:cNvPr id="2" name="Media1-converted">
            <a:hlinkClick r:id="" action="ppaction://media"/>
            <a:extLst>
              <a:ext uri="{FF2B5EF4-FFF2-40B4-BE49-F238E27FC236}">
                <a16:creationId xmlns:a16="http://schemas.microsoft.com/office/drawing/2014/main" xmlns="" id="{8FBAD3A9-D1D5-4C74-91BC-AF75A9F5C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520298"/>
            <a:ext cx="5455076" cy="306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69F90F7-4D68-47F2-89C4-89041805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97308"/>
            <a:ext cx="7200000" cy="540000"/>
          </a:xfrm>
        </p:spPr>
        <p:txBody>
          <a:bodyPr>
            <a:noAutofit/>
          </a:bodyPr>
          <a:lstStyle/>
          <a:p>
            <a:r>
              <a:rPr lang="ru-RU" sz="3600" dirty="0"/>
              <a:t>Касание пальцев стоп </a:t>
            </a:r>
            <a:endParaRPr lang="en-US" sz="36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1AA5290B-15A1-45C7-813E-05242B75105A}"/>
              </a:ext>
            </a:extLst>
          </p:cNvPr>
          <p:cNvSpPr txBox="1">
            <a:spLocks/>
          </p:cNvSpPr>
          <p:nvPr/>
        </p:nvSpPr>
        <p:spPr>
          <a:xfrm>
            <a:off x="573807" y="1604702"/>
            <a:ext cx="10684219" cy="48677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Присудите балл за каждый из наблюдаемых элементов: 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Оценка четыре </a:t>
            </a:r>
            <a:r>
              <a:rPr lang="ru-RU" dirty="0" smtClean="0"/>
              <a:t>– идеальное движение: 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При </a:t>
            </a:r>
            <a:r>
              <a:rPr lang="ru-RU" dirty="0"/>
              <a:t>сгибании происходит смещение веса </a:t>
            </a:r>
            <a:r>
              <a:rPr lang="ru-RU" dirty="0" smtClean="0"/>
              <a:t>назад.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Нет бокового изгиба </a:t>
            </a:r>
            <a:r>
              <a:rPr lang="ru-RU" dirty="0" smtClean="0"/>
              <a:t>позвоночника.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Сохраняя колени прямыми, ребенок касается пальцев ног.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Равномерный изгиб </a:t>
            </a:r>
            <a:r>
              <a:rPr lang="ru-RU" dirty="0" smtClean="0"/>
              <a:t>позвоночника.</a:t>
            </a:r>
            <a:endParaRPr lang="ru-RU" dirty="0"/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endParaRPr lang="ru-RU" sz="2000" dirty="0"/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 smtClean="0"/>
              <a:t>(</a:t>
            </a:r>
            <a:r>
              <a:rPr lang="ru-RU" sz="2000" dirty="0"/>
              <a:t>Если вы заметили какие-либо ошибки в движении, </a:t>
            </a:r>
            <a:r>
              <a:rPr lang="ru-RU" sz="2000" dirty="0" smtClean="0"/>
              <a:t>обсудите, что </a:t>
            </a:r>
            <a:r>
              <a:rPr lang="ru-RU" sz="2000" dirty="0"/>
              <a:t>можно сделать, чтобы попытаться решить эту проблему движения на тренировке)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FA53F19-C169-4441-973B-9EF35530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496513"/>
            <a:ext cx="11128228" cy="381267"/>
          </a:xfrm>
        </p:spPr>
        <p:txBody>
          <a:bodyPr>
            <a:noAutofit/>
          </a:bodyPr>
          <a:lstStyle/>
          <a:p>
            <a:r>
              <a:rPr lang="ru-RU" b="1" dirty="0" smtClean="0"/>
              <a:t>Приседания с руками, поднятыми над </a:t>
            </a:r>
            <a:r>
              <a:rPr lang="ru-RU" b="1" dirty="0"/>
              <a:t>головой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5BDC0DCC-F07E-4B90-9094-720278E2682A}"/>
              </a:ext>
            </a:extLst>
          </p:cNvPr>
          <p:cNvSpPr txBox="1">
            <a:spLocks/>
          </p:cNvSpPr>
          <p:nvPr/>
        </p:nvSpPr>
        <p:spPr>
          <a:xfrm>
            <a:off x="931908" y="1622494"/>
            <a:ext cx="5877106" cy="4353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ru-RU" sz="2400" dirty="0"/>
              <a:t>Ребенок </a:t>
            </a:r>
            <a:r>
              <a:rPr lang="ru-RU" sz="2400" dirty="0" smtClean="0"/>
              <a:t>стоит, стопы </a:t>
            </a:r>
            <a:r>
              <a:rPr lang="ru-RU" sz="2400" dirty="0"/>
              <a:t>на ширине плеч</a:t>
            </a:r>
            <a:r>
              <a:rPr lang="ru-RU" sz="2400" dirty="0" smtClean="0"/>
              <a:t>, носки </a:t>
            </a:r>
            <a:r>
              <a:rPr lang="ru-RU" sz="2400" dirty="0"/>
              <a:t>немного развернуты наружу </a:t>
            </a:r>
            <a:endParaRPr lang="en-IE" sz="2400" dirty="0"/>
          </a:p>
          <a:p>
            <a:pPr marL="285750" indent="-285750"/>
            <a:r>
              <a:rPr lang="ru-RU" sz="2400" dirty="0"/>
              <a:t>Ребенок поднимает обе </a:t>
            </a:r>
            <a:r>
              <a:rPr lang="ru-RU" sz="2400" dirty="0" smtClean="0"/>
              <a:t>руки </a:t>
            </a:r>
            <a:r>
              <a:rPr lang="ru-RU" sz="2400" dirty="0"/>
              <a:t>над головой</a:t>
            </a:r>
            <a:endParaRPr lang="en-IE" sz="2400" dirty="0"/>
          </a:p>
          <a:p>
            <a:pPr marL="285750" indent="-285750"/>
            <a:r>
              <a:rPr lang="ru-RU" sz="2400" dirty="0"/>
              <a:t>Ребенок делает приседание, на всем пути сохраняя руки над головой</a:t>
            </a:r>
          </a:p>
          <a:p>
            <a:pPr marL="285750" indent="-285750"/>
            <a:r>
              <a:rPr lang="ru-RU" sz="2400" dirty="0"/>
              <a:t>Тренер </a:t>
            </a:r>
            <a:r>
              <a:rPr lang="ru-RU" sz="2400" dirty="0" smtClean="0"/>
              <a:t>проверяет, </a:t>
            </a:r>
            <a:r>
              <a:rPr lang="ru-RU" sz="2400" dirty="0"/>
              <a:t>может ли ребенок выполнить глубокое </a:t>
            </a:r>
            <a:r>
              <a:rPr lang="ru-RU" sz="2400" dirty="0" smtClean="0"/>
              <a:t>приседание, не </a:t>
            </a:r>
            <a:r>
              <a:rPr lang="ru-RU" sz="2400" dirty="0"/>
              <a:t>отрывая пятки от земли и сохраняя руки над </a:t>
            </a:r>
            <a:r>
              <a:rPr lang="ru-RU" sz="2400" dirty="0" smtClean="0"/>
              <a:t>головой, </a:t>
            </a:r>
            <a:r>
              <a:rPr lang="ru-RU" sz="2400" dirty="0"/>
              <a:t>не испытывая боли или дискомфорта</a:t>
            </a:r>
            <a:endParaRPr lang="en-US" sz="2400" dirty="0"/>
          </a:p>
        </p:txBody>
      </p:sp>
      <p:pic>
        <p:nvPicPr>
          <p:cNvPr id="2" name="Media2-converted">
            <a:hlinkClick r:id="" action="ppaction://media"/>
            <a:extLst>
              <a:ext uri="{FF2B5EF4-FFF2-40B4-BE49-F238E27FC236}">
                <a16:creationId xmlns:a16="http://schemas.microsoft.com/office/drawing/2014/main" xmlns="" id="{0CD74B20-A01E-45D2-89C8-6BE524E74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1585" y="1342494"/>
            <a:ext cx="3993159" cy="2246152"/>
          </a:xfrm>
          <a:prstGeom prst="rect">
            <a:avLst/>
          </a:prstGeom>
        </p:spPr>
      </p:pic>
      <p:pic>
        <p:nvPicPr>
          <p:cNvPr id="3" name="Media3-converted">
            <a:hlinkClick r:id="" action="ppaction://media"/>
            <a:extLst>
              <a:ext uri="{FF2B5EF4-FFF2-40B4-BE49-F238E27FC236}">
                <a16:creationId xmlns:a16="http://schemas.microsoft.com/office/drawing/2014/main" xmlns="" id="{1B16494E-73C0-44F6-B328-0031CBC730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1586" y="3930895"/>
            <a:ext cx="3993158" cy="224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F525DFF9-705F-4327-B3E6-9CADEE04C51B}"/>
              </a:ext>
            </a:extLst>
          </p:cNvPr>
          <p:cNvSpPr txBox="1">
            <a:spLocks/>
          </p:cNvSpPr>
          <p:nvPr/>
        </p:nvSpPr>
        <p:spPr>
          <a:xfrm>
            <a:off x="643388" y="1504480"/>
            <a:ext cx="10998884" cy="469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Присудите балл за каждый из наблюдаемых элементов. Оценка четыре </a:t>
            </a:r>
            <a:r>
              <a:rPr lang="ru-RU" sz="2600" dirty="0" smtClean="0"/>
              <a:t>–  идеальное движение: </a:t>
            </a:r>
            <a:endParaRPr lang="en-IE" sz="2600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/>
              <a:t>Руки </a:t>
            </a:r>
            <a:r>
              <a:rPr lang="ru-RU" dirty="0"/>
              <a:t>остаются в пределах стоп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Бедра </a:t>
            </a:r>
            <a:r>
              <a:rPr lang="ru-RU" dirty="0" smtClean="0"/>
              <a:t>достигают </a:t>
            </a:r>
            <a:r>
              <a:rPr lang="ru-RU" dirty="0"/>
              <a:t>параллели или </a:t>
            </a:r>
            <a:r>
              <a:rPr lang="ru-RU" dirty="0" smtClean="0"/>
              <a:t>ниже </a:t>
            </a:r>
            <a:r>
              <a:rPr lang="ru-RU" dirty="0"/>
              <a:t>в нижней фазе приседания 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Стопы остаются немного развернутыми </a:t>
            </a:r>
            <a:r>
              <a:rPr lang="ru-RU" dirty="0" smtClean="0"/>
              <a:t>наружу, </a:t>
            </a:r>
            <a:r>
              <a:rPr lang="ru-RU" dirty="0"/>
              <a:t>и </a:t>
            </a:r>
            <a:r>
              <a:rPr lang="ru-RU" dirty="0" smtClean="0"/>
              <a:t>колени располагаются </a:t>
            </a:r>
            <a:r>
              <a:rPr lang="ru-RU" dirty="0"/>
              <a:t>на одной линии со </a:t>
            </a:r>
            <a:r>
              <a:rPr lang="ru-RU" dirty="0" smtClean="0"/>
              <a:t>стопами</a:t>
            </a:r>
            <a:endParaRPr lang="en-IE" dirty="0"/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/>
              <a:t>Вес тела ребенка равномерно распределяется между правой и левой стопой во время приседания.</a:t>
            </a:r>
            <a:endParaRPr lang="en-IE" dirty="0"/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IE" sz="2000" dirty="0"/>
              <a:t>(</a:t>
            </a:r>
            <a:r>
              <a:rPr lang="ru-RU" sz="2000" dirty="0"/>
              <a:t>Если вы заметили какие-либо ошибки в движении, </a:t>
            </a:r>
            <a:r>
              <a:rPr lang="ru-RU" sz="2000" dirty="0" smtClean="0"/>
              <a:t>обсудите, что </a:t>
            </a:r>
            <a:r>
              <a:rPr lang="ru-RU" sz="2000" dirty="0"/>
              <a:t>можно сделать, чтобы попытаться решить эту проблему движения на тренировке)</a:t>
            </a:r>
            <a:endParaRPr lang="en-US" dirty="0"/>
          </a:p>
          <a:p>
            <a:endParaRPr lang="en-IE" sz="2000" dirty="0"/>
          </a:p>
          <a:p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FA53F19-C169-4441-973B-9EF35530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496513"/>
            <a:ext cx="11128228" cy="381267"/>
          </a:xfrm>
        </p:spPr>
        <p:txBody>
          <a:bodyPr>
            <a:noAutofit/>
          </a:bodyPr>
          <a:lstStyle/>
          <a:p>
            <a:r>
              <a:rPr lang="ru-RU" b="1" dirty="0" smtClean="0"/>
              <a:t>Приседания с руками, поднятыми над </a:t>
            </a:r>
            <a:r>
              <a:rPr lang="ru-RU" b="1" dirty="0"/>
              <a:t>головой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8120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774</Words>
  <Application>Microsoft Office PowerPoint</Application>
  <PresentationFormat>Произвольный</PresentationFormat>
  <Paragraphs>110</Paragraphs>
  <Slides>16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ＭＳ Ｐゴシック</vt:lpstr>
      <vt:lpstr>Lucida Grande</vt:lpstr>
      <vt:lpstr>Colosseum Bold</vt:lpstr>
      <vt:lpstr>Times New Roman</vt:lpstr>
      <vt:lpstr>Calibri</vt:lpstr>
      <vt:lpstr>Arial Black</vt:lpstr>
      <vt:lpstr>Office Theme</vt:lpstr>
      <vt:lpstr> Уровень 1 - Кондиции в регби: Дети </vt:lpstr>
      <vt:lpstr>Растопим лед  </vt:lpstr>
      <vt:lpstr>Цели и конечные результаты  </vt:lpstr>
      <vt:lpstr>Структура семинара </vt:lpstr>
      <vt:lpstr>Оценка ребенка </vt:lpstr>
      <vt:lpstr>Касание пальцев стоп </vt:lpstr>
      <vt:lpstr>Касание пальцев стоп </vt:lpstr>
      <vt:lpstr>Приседания с руками, поднятыми над головой</vt:lpstr>
      <vt:lpstr>Приседания с руками, поднятыми над головой</vt:lpstr>
      <vt:lpstr>Разгибание назад стоя </vt:lpstr>
      <vt:lpstr>Разгибание назад стоя </vt:lpstr>
      <vt:lpstr>Баланс на одной ноге  </vt:lpstr>
      <vt:lpstr>Баланс на одной ноге </vt:lpstr>
      <vt:lpstr>Выпад  </vt:lpstr>
      <vt:lpstr>Выпад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User</cp:lastModifiedBy>
  <cp:revision>60</cp:revision>
  <dcterms:created xsi:type="dcterms:W3CDTF">2018-11-22T17:31:28Z</dcterms:created>
  <dcterms:modified xsi:type="dcterms:W3CDTF">2020-11-27T15:46:17Z</dcterms:modified>
</cp:coreProperties>
</file>